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67" r:id="rId2"/>
    <p:sldId id="268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8A62-3AA6-4995-9831-3B42E49BD62A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C13A-C07E-494B-AE31-EC1A511C1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53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8A62-3AA6-4995-9831-3B42E49BD62A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C13A-C07E-494B-AE31-EC1A511C1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14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8A62-3AA6-4995-9831-3B42E49BD62A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C13A-C07E-494B-AE31-EC1A511C1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179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8A62-3AA6-4995-9831-3B42E49BD62A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C13A-C07E-494B-AE31-EC1A511C1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985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8A62-3AA6-4995-9831-3B42E49BD62A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C13A-C07E-494B-AE31-EC1A511C1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049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8A62-3AA6-4995-9831-3B42E49BD62A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C13A-C07E-494B-AE31-EC1A511C1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44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8A62-3AA6-4995-9831-3B42E49BD62A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C13A-C07E-494B-AE31-EC1A511C1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235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8A62-3AA6-4995-9831-3B42E49BD62A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C13A-C07E-494B-AE31-EC1A511C1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82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8A62-3AA6-4995-9831-3B42E49BD62A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C13A-C07E-494B-AE31-EC1A511C1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587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8A62-3AA6-4995-9831-3B42E49BD62A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C13A-C07E-494B-AE31-EC1A511C1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81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8A62-3AA6-4995-9831-3B42E49BD62A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5C13A-C07E-494B-AE31-EC1A511C1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42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08A62-3AA6-4995-9831-3B42E49BD62A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5C13A-C07E-494B-AE31-EC1A511C1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88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C019CF-C09F-FA22-A59E-3D10AE36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9250"/>
            <a:ext cx="7340600" cy="522381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/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おおたランニングフェスティバル２０２６協賛申込書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BFD74CE0-4FCA-FC08-4FB7-BD958ABDF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481502"/>
              </p:ext>
            </p:extLst>
          </p:nvPr>
        </p:nvGraphicFramePr>
        <p:xfrm>
          <a:off x="845660" y="3728186"/>
          <a:ext cx="5816605" cy="2676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0807">
                  <a:extLst>
                    <a:ext uri="{9D8B030D-6E8A-4147-A177-3AD203B41FA5}">
                      <a16:colId xmlns:a16="http://schemas.microsoft.com/office/drawing/2014/main" val="3492199764"/>
                    </a:ext>
                  </a:extLst>
                </a:gridCol>
                <a:gridCol w="4345798">
                  <a:extLst>
                    <a:ext uri="{9D8B030D-6E8A-4147-A177-3AD203B41FA5}">
                      <a16:colId xmlns:a16="http://schemas.microsoft.com/office/drawing/2014/main" val="804832236"/>
                    </a:ext>
                  </a:extLst>
                </a:gridCol>
              </a:tblGrid>
              <a:tr h="551714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企業・団体名称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490830146"/>
                  </a:ext>
                </a:extLst>
              </a:tr>
              <a:tr h="42493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所在地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56778779"/>
                  </a:ext>
                </a:extLst>
              </a:tr>
              <a:tr h="42493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所在部署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957494496"/>
                  </a:ext>
                </a:extLst>
              </a:tr>
              <a:tr h="42493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担当者名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84644777"/>
                  </a:ext>
                </a:extLst>
              </a:tr>
              <a:tr h="42493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電話番号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166801136"/>
                  </a:ext>
                </a:extLst>
              </a:tr>
              <a:tr h="42493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メールアドレス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77783570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6CF35C3D-506F-B4EA-0FA2-9ABDD21D6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075059"/>
              </p:ext>
            </p:extLst>
          </p:nvPr>
        </p:nvGraphicFramePr>
        <p:xfrm>
          <a:off x="6977526" y="2421183"/>
          <a:ext cx="4909673" cy="2315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476">
                  <a:extLst>
                    <a:ext uri="{9D8B030D-6E8A-4147-A177-3AD203B41FA5}">
                      <a16:colId xmlns:a16="http://schemas.microsoft.com/office/drawing/2014/main" val="3492199764"/>
                    </a:ext>
                  </a:extLst>
                </a:gridCol>
                <a:gridCol w="3668197">
                  <a:extLst>
                    <a:ext uri="{9D8B030D-6E8A-4147-A177-3AD203B41FA5}">
                      <a16:colId xmlns:a16="http://schemas.microsoft.com/office/drawing/2014/main" val="804832236"/>
                    </a:ext>
                  </a:extLst>
                </a:gridCol>
              </a:tblGrid>
              <a:tr h="487117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企業・団体名称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83014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所在地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5677877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所在部署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95749449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担当者名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8464477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電話番号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16680113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メールアドレス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77783570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5FB70E-EA95-B10D-7766-DB9A30359C5C}"/>
              </a:ext>
            </a:extLst>
          </p:cNvPr>
          <p:cNvSpPr txBox="1"/>
          <p:nvPr/>
        </p:nvSpPr>
        <p:spPr>
          <a:xfrm>
            <a:off x="6977528" y="1348597"/>
            <a:ext cx="490967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請求書発行（〇をつけてください）　　　　　必要　　・　　不要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BD304B7-EF28-D8BD-77B8-4F93D5808D97}"/>
              </a:ext>
            </a:extLst>
          </p:cNvPr>
          <p:cNvSpPr txBox="1"/>
          <p:nvPr/>
        </p:nvSpPr>
        <p:spPr>
          <a:xfrm>
            <a:off x="6977526" y="1707661"/>
            <a:ext cx="490967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請求書発行先</a:t>
            </a:r>
            <a:endParaRPr kumimoji="1" lang="en-US" altLang="ja-JP" sz="1200" dirty="0"/>
          </a:p>
          <a:p>
            <a:r>
              <a:rPr kumimoji="1" lang="ja-JP" altLang="en-US" sz="1200" dirty="0"/>
              <a:t>（請求書発行が必要な場合で、申込先と異なる場合のみご記入ください。）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282587A-76CA-6F38-314B-12D589B484A7}"/>
              </a:ext>
            </a:extLst>
          </p:cNvPr>
          <p:cNvSpPr txBox="1"/>
          <p:nvPr/>
        </p:nvSpPr>
        <p:spPr>
          <a:xfrm>
            <a:off x="845660" y="1071598"/>
            <a:ext cx="508747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おおたランニングフェスティバル</a:t>
            </a:r>
            <a:r>
              <a:rPr kumimoji="1" lang="en-US" altLang="ja-JP" sz="1200" dirty="0"/>
              <a:t>2026</a:t>
            </a:r>
            <a:r>
              <a:rPr kumimoji="1" lang="ja-JP" altLang="en-US" sz="1200" dirty="0"/>
              <a:t>の協賛を申し込みます。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92E8050-9722-4364-9AD9-7692EE7BA866}"/>
              </a:ext>
            </a:extLst>
          </p:cNvPr>
          <p:cNvSpPr txBox="1"/>
          <p:nvPr/>
        </p:nvSpPr>
        <p:spPr>
          <a:xfrm>
            <a:off x="8813796" y="579243"/>
            <a:ext cx="2667003" cy="2923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300" dirty="0"/>
              <a:t>申込日　令和７年　　月　　　日</a:t>
            </a: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A3BBB923-1EA5-E61D-C873-8E96D6D3BA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969056"/>
              </p:ext>
            </p:extLst>
          </p:nvPr>
        </p:nvGraphicFramePr>
        <p:xfrm>
          <a:off x="838194" y="1348597"/>
          <a:ext cx="5816605" cy="840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7876">
                  <a:extLst>
                    <a:ext uri="{9D8B030D-6E8A-4147-A177-3AD203B41FA5}">
                      <a16:colId xmlns:a16="http://schemas.microsoft.com/office/drawing/2014/main" val="3492199764"/>
                    </a:ext>
                  </a:extLst>
                </a:gridCol>
                <a:gridCol w="3028729">
                  <a:extLst>
                    <a:ext uri="{9D8B030D-6E8A-4147-A177-3AD203B41FA5}">
                      <a16:colId xmlns:a16="http://schemas.microsoft.com/office/drawing/2014/main" val="804832236"/>
                    </a:ext>
                  </a:extLst>
                </a:gridCol>
              </a:tblGrid>
              <a:tr h="420437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協賛種別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協賛金額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490830146"/>
                  </a:ext>
                </a:extLst>
              </a:tr>
              <a:tr h="420437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56778779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598D9FB-B1F4-F56D-4355-3BCCAF72E454}"/>
              </a:ext>
            </a:extLst>
          </p:cNvPr>
          <p:cNvSpPr txBox="1"/>
          <p:nvPr/>
        </p:nvSpPr>
        <p:spPr>
          <a:xfrm>
            <a:off x="838194" y="2300946"/>
            <a:ext cx="508747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物品協賛の場合は以下の記載もお願いします。</a:t>
            </a: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C8D05B93-AEC5-F811-9328-AA3AABA80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781376"/>
              </p:ext>
            </p:extLst>
          </p:nvPr>
        </p:nvGraphicFramePr>
        <p:xfrm>
          <a:off x="845660" y="2560174"/>
          <a:ext cx="5816605" cy="1021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7876">
                  <a:extLst>
                    <a:ext uri="{9D8B030D-6E8A-4147-A177-3AD203B41FA5}">
                      <a16:colId xmlns:a16="http://schemas.microsoft.com/office/drawing/2014/main" val="3492199764"/>
                    </a:ext>
                  </a:extLst>
                </a:gridCol>
                <a:gridCol w="757183">
                  <a:extLst>
                    <a:ext uri="{9D8B030D-6E8A-4147-A177-3AD203B41FA5}">
                      <a16:colId xmlns:a16="http://schemas.microsoft.com/office/drawing/2014/main" val="804832236"/>
                    </a:ext>
                  </a:extLst>
                </a:gridCol>
                <a:gridCol w="1182594">
                  <a:extLst>
                    <a:ext uri="{9D8B030D-6E8A-4147-A177-3AD203B41FA5}">
                      <a16:colId xmlns:a16="http://schemas.microsoft.com/office/drawing/2014/main" val="3562856372"/>
                    </a:ext>
                  </a:extLst>
                </a:gridCol>
                <a:gridCol w="1088952">
                  <a:extLst>
                    <a:ext uri="{9D8B030D-6E8A-4147-A177-3AD203B41FA5}">
                      <a16:colId xmlns:a16="http://schemas.microsoft.com/office/drawing/2014/main" val="1723708533"/>
                    </a:ext>
                  </a:extLst>
                </a:gridCol>
              </a:tblGrid>
              <a:tr h="567348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内容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数量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単価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（市場価格）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備考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490830146"/>
                  </a:ext>
                </a:extLst>
              </a:tr>
              <a:tr h="453878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56778779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EF6ECFF-53E1-A5EC-0EB0-878FFFDFD25F}"/>
              </a:ext>
            </a:extLst>
          </p:cNvPr>
          <p:cNvSpPr txBox="1"/>
          <p:nvPr/>
        </p:nvSpPr>
        <p:spPr>
          <a:xfrm>
            <a:off x="6977526" y="5693027"/>
            <a:ext cx="4909673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提出期限</a:t>
            </a:r>
            <a:endParaRPr kumimoji="1" lang="en-US" altLang="ja-JP" sz="1600" dirty="0"/>
          </a:p>
          <a:p>
            <a:r>
              <a:rPr kumimoji="1" lang="ja-JP" altLang="en-US" sz="1600" dirty="0"/>
              <a:t>令和７年１０月３１日（金）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ED4BB58D-57D0-0681-1EA9-6247443159BC}"/>
              </a:ext>
            </a:extLst>
          </p:cNvPr>
          <p:cNvSpPr/>
          <p:nvPr/>
        </p:nvSpPr>
        <p:spPr>
          <a:xfrm>
            <a:off x="9432362" y="1242989"/>
            <a:ext cx="469900" cy="488214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1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C019CF-C09F-FA22-A59E-3D10AE36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9250"/>
            <a:ext cx="7340600" cy="522381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/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おおたランニングフェスティバル２０２６協賛申込書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BFD74CE0-4FCA-FC08-4FB7-BD958ABDF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39527"/>
              </p:ext>
            </p:extLst>
          </p:nvPr>
        </p:nvGraphicFramePr>
        <p:xfrm>
          <a:off x="845660" y="3728186"/>
          <a:ext cx="5816605" cy="2676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0807">
                  <a:extLst>
                    <a:ext uri="{9D8B030D-6E8A-4147-A177-3AD203B41FA5}">
                      <a16:colId xmlns:a16="http://schemas.microsoft.com/office/drawing/2014/main" val="3492199764"/>
                    </a:ext>
                  </a:extLst>
                </a:gridCol>
                <a:gridCol w="4345798">
                  <a:extLst>
                    <a:ext uri="{9D8B030D-6E8A-4147-A177-3AD203B41FA5}">
                      <a16:colId xmlns:a16="http://schemas.microsoft.com/office/drawing/2014/main" val="804832236"/>
                    </a:ext>
                  </a:extLst>
                </a:gridCol>
              </a:tblGrid>
              <a:tr h="551714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企業・団体名称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大田区役所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490830146"/>
                  </a:ext>
                </a:extLst>
              </a:tr>
              <a:tr h="42493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所在地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大田区蒲田５－１３－１４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56778779"/>
                  </a:ext>
                </a:extLst>
              </a:tr>
              <a:tr h="42493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所在部署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スポーツ推進課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957494496"/>
                  </a:ext>
                </a:extLst>
              </a:tr>
              <a:tr h="42493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担当者名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蘭　笛洲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84644777"/>
                  </a:ext>
                </a:extLst>
              </a:tr>
              <a:tr h="42493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電話番号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０３ー５７４４ー１４４１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166801136"/>
                  </a:ext>
                </a:extLst>
              </a:tr>
              <a:tr h="42493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メールアドレス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sports@city.ota.Tokyo.jp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77783570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6CF35C3D-506F-B4EA-0FA2-9ABDD21D6239}"/>
              </a:ext>
            </a:extLst>
          </p:cNvPr>
          <p:cNvGraphicFramePr>
            <a:graphicFrameLocks noGrp="1"/>
          </p:cNvGraphicFramePr>
          <p:nvPr/>
        </p:nvGraphicFramePr>
        <p:xfrm>
          <a:off x="6977526" y="2421183"/>
          <a:ext cx="4909673" cy="2315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476">
                  <a:extLst>
                    <a:ext uri="{9D8B030D-6E8A-4147-A177-3AD203B41FA5}">
                      <a16:colId xmlns:a16="http://schemas.microsoft.com/office/drawing/2014/main" val="3492199764"/>
                    </a:ext>
                  </a:extLst>
                </a:gridCol>
                <a:gridCol w="3668197">
                  <a:extLst>
                    <a:ext uri="{9D8B030D-6E8A-4147-A177-3AD203B41FA5}">
                      <a16:colId xmlns:a16="http://schemas.microsoft.com/office/drawing/2014/main" val="804832236"/>
                    </a:ext>
                  </a:extLst>
                </a:gridCol>
              </a:tblGrid>
              <a:tr h="487117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企業・団体名称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83014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所在地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5677877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所在部署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95749449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担当者名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8464477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電話番号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16680113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メールアドレス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77783570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5FB70E-EA95-B10D-7766-DB9A30359C5C}"/>
              </a:ext>
            </a:extLst>
          </p:cNvPr>
          <p:cNvSpPr txBox="1"/>
          <p:nvPr/>
        </p:nvSpPr>
        <p:spPr>
          <a:xfrm>
            <a:off x="6977528" y="1348597"/>
            <a:ext cx="490967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請求書発行（〇をつけてください）　　　　　必要　　・　　不要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BD304B7-EF28-D8BD-77B8-4F93D5808D97}"/>
              </a:ext>
            </a:extLst>
          </p:cNvPr>
          <p:cNvSpPr txBox="1"/>
          <p:nvPr/>
        </p:nvSpPr>
        <p:spPr>
          <a:xfrm>
            <a:off x="6977526" y="1707661"/>
            <a:ext cx="490967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請求書発行先</a:t>
            </a:r>
            <a:endParaRPr kumimoji="1" lang="en-US" altLang="ja-JP" sz="1200" dirty="0"/>
          </a:p>
          <a:p>
            <a:r>
              <a:rPr kumimoji="1" lang="ja-JP" altLang="en-US" sz="1200" dirty="0"/>
              <a:t>（請求書発行が必要な場合で、申込先と異なる場合のみご記入ください。）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282587A-76CA-6F38-314B-12D589B484A7}"/>
              </a:ext>
            </a:extLst>
          </p:cNvPr>
          <p:cNvSpPr txBox="1"/>
          <p:nvPr/>
        </p:nvSpPr>
        <p:spPr>
          <a:xfrm>
            <a:off x="845660" y="1071598"/>
            <a:ext cx="508747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おおたランニングフェスティバル</a:t>
            </a:r>
            <a:r>
              <a:rPr kumimoji="1" lang="en-US" altLang="ja-JP" sz="1200" dirty="0"/>
              <a:t>2026</a:t>
            </a:r>
            <a:r>
              <a:rPr kumimoji="1" lang="ja-JP" altLang="en-US" sz="1200" dirty="0"/>
              <a:t>の協賛を申し込みます。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92E8050-9722-4364-9AD9-7692EE7BA866}"/>
              </a:ext>
            </a:extLst>
          </p:cNvPr>
          <p:cNvSpPr txBox="1"/>
          <p:nvPr/>
        </p:nvSpPr>
        <p:spPr>
          <a:xfrm>
            <a:off x="8813796" y="579243"/>
            <a:ext cx="2667003" cy="2923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300" dirty="0"/>
              <a:t>申込日　令和７年　　月　　　日</a:t>
            </a: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A3BBB923-1EA5-E61D-C873-8E96D6D3BA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866580"/>
              </p:ext>
            </p:extLst>
          </p:nvPr>
        </p:nvGraphicFramePr>
        <p:xfrm>
          <a:off x="838194" y="1348597"/>
          <a:ext cx="5816605" cy="840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7876">
                  <a:extLst>
                    <a:ext uri="{9D8B030D-6E8A-4147-A177-3AD203B41FA5}">
                      <a16:colId xmlns:a16="http://schemas.microsoft.com/office/drawing/2014/main" val="3492199764"/>
                    </a:ext>
                  </a:extLst>
                </a:gridCol>
                <a:gridCol w="3028729">
                  <a:extLst>
                    <a:ext uri="{9D8B030D-6E8A-4147-A177-3AD203B41FA5}">
                      <a16:colId xmlns:a16="http://schemas.microsoft.com/office/drawing/2014/main" val="804832236"/>
                    </a:ext>
                  </a:extLst>
                </a:gridCol>
              </a:tblGrid>
              <a:tr h="420437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協賛種別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協賛金額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490830146"/>
                  </a:ext>
                </a:extLst>
              </a:tr>
              <a:tr h="420437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ゴールドパートナー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200,000</a:t>
                      </a:r>
                      <a:r>
                        <a:rPr kumimoji="1" lang="ja-JP" altLang="en-US" sz="1200" dirty="0"/>
                        <a:t>円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56778779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598D9FB-B1F4-F56D-4355-3BCCAF72E454}"/>
              </a:ext>
            </a:extLst>
          </p:cNvPr>
          <p:cNvSpPr txBox="1"/>
          <p:nvPr/>
        </p:nvSpPr>
        <p:spPr>
          <a:xfrm>
            <a:off x="838194" y="2300946"/>
            <a:ext cx="508747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物品協賛の場合は以下の記載もお願いします。</a:t>
            </a: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C8D05B93-AEC5-F811-9328-AA3AABA802CD}"/>
              </a:ext>
            </a:extLst>
          </p:cNvPr>
          <p:cNvGraphicFramePr>
            <a:graphicFrameLocks noGrp="1"/>
          </p:cNvGraphicFramePr>
          <p:nvPr/>
        </p:nvGraphicFramePr>
        <p:xfrm>
          <a:off x="845660" y="2560174"/>
          <a:ext cx="5816605" cy="1021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7876">
                  <a:extLst>
                    <a:ext uri="{9D8B030D-6E8A-4147-A177-3AD203B41FA5}">
                      <a16:colId xmlns:a16="http://schemas.microsoft.com/office/drawing/2014/main" val="3492199764"/>
                    </a:ext>
                  </a:extLst>
                </a:gridCol>
                <a:gridCol w="757183">
                  <a:extLst>
                    <a:ext uri="{9D8B030D-6E8A-4147-A177-3AD203B41FA5}">
                      <a16:colId xmlns:a16="http://schemas.microsoft.com/office/drawing/2014/main" val="804832236"/>
                    </a:ext>
                  </a:extLst>
                </a:gridCol>
                <a:gridCol w="1182594">
                  <a:extLst>
                    <a:ext uri="{9D8B030D-6E8A-4147-A177-3AD203B41FA5}">
                      <a16:colId xmlns:a16="http://schemas.microsoft.com/office/drawing/2014/main" val="3562856372"/>
                    </a:ext>
                  </a:extLst>
                </a:gridCol>
                <a:gridCol w="1088952">
                  <a:extLst>
                    <a:ext uri="{9D8B030D-6E8A-4147-A177-3AD203B41FA5}">
                      <a16:colId xmlns:a16="http://schemas.microsoft.com/office/drawing/2014/main" val="1723708533"/>
                    </a:ext>
                  </a:extLst>
                </a:gridCol>
              </a:tblGrid>
              <a:tr h="567348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内容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数量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単価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（市場価格）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備考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490830146"/>
                  </a:ext>
                </a:extLst>
              </a:tr>
              <a:tr h="453878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56778779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EF6ECFF-53E1-A5EC-0EB0-878FFFDFD25F}"/>
              </a:ext>
            </a:extLst>
          </p:cNvPr>
          <p:cNvSpPr txBox="1"/>
          <p:nvPr/>
        </p:nvSpPr>
        <p:spPr>
          <a:xfrm>
            <a:off x="6977526" y="5693027"/>
            <a:ext cx="4909673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提出期限</a:t>
            </a:r>
            <a:endParaRPr kumimoji="1" lang="en-US" altLang="ja-JP" sz="1600" dirty="0"/>
          </a:p>
          <a:p>
            <a:r>
              <a:rPr kumimoji="1" lang="ja-JP" altLang="en-US" sz="1600" dirty="0"/>
              <a:t>令和７年１０月３１日（金）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4058C4C8-DF4F-6DB4-E37B-670339D0AE28}"/>
              </a:ext>
            </a:extLst>
          </p:cNvPr>
          <p:cNvSpPr/>
          <p:nvPr/>
        </p:nvSpPr>
        <p:spPr>
          <a:xfrm>
            <a:off x="10147297" y="1242989"/>
            <a:ext cx="469900" cy="488214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F14926-3096-1E0F-5C81-D7F11B4A2FF2}"/>
              </a:ext>
            </a:extLst>
          </p:cNvPr>
          <p:cNvSpPr txBox="1"/>
          <p:nvPr/>
        </p:nvSpPr>
        <p:spPr>
          <a:xfrm>
            <a:off x="558799" y="318052"/>
            <a:ext cx="1587501" cy="58477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記載例</a:t>
            </a:r>
            <a:endParaRPr kumimoji="1" lang="en-US" altLang="ja-JP" sz="3200" b="1" dirty="0"/>
          </a:p>
        </p:txBody>
      </p:sp>
    </p:spTree>
    <p:extLst>
      <p:ext uri="{BB962C8B-B14F-4D97-AF65-F5344CB8AC3E}">
        <p14:creationId xmlns:p14="http://schemas.microsoft.com/office/powerpoint/2010/main" val="1419462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2135</TotalTime>
  <Words>230</Words>
  <Application>Microsoft Office PowerPoint</Application>
  <PresentationFormat>ワイド画面</PresentationFormat>
  <Paragraphs>65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Arial</vt:lpstr>
      <vt:lpstr>Calibri</vt:lpstr>
      <vt:lpstr>Calibri Light</vt:lpstr>
      <vt:lpstr>Office 2013 - 2022 テーマ</vt:lpstr>
      <vt:lpstr>おおたランニングフェスティバル２０２６協賛申込書</vt:lpstr>
      <vt:lpstr>おおたランニングフェスティバル２０２６協賛申込書</vt:lpstr>
    </vt:vector>
  </TitlesOfParts>
  <Company>ota-ku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おおたランニングフェスティバル２０２６ご協賛のご案内</dc:title>
  <dc:creator>河合 亮</dc:creator>
  <cp:lastModifiedBy>洸平</cp:lastModifiedBy>
  <cp:revision>131</cp:revision>
  <cp:lastPrinted>2025-08-04T05:56:22Z</cp:lastPrinted>
  <dcterms:created xsi:type="dcterms:W3CDTF">2025-07-08T01:10:43Z</dcterms:created>
  <dcterms:modified xsi:type="dcterms:W3CDTF">2025-08-26T07:44:36Z</dcterms:modified>
</cp:coreProperties>
</file>