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63" r:id="rId2"/>
    <p:sldId id="267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74A28E-0CDE-3806-C4D8-870B855F3584}" name="大" initials="大" userId="S::ninomiya-d1350@city.ota.tokyo.jp::6bfa1e55-f1c6-4d9c-8deb-7aa76f1059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D5EA"/>
    <a:srgbClr val="E9EBF5"/>
    <a:srgbClr val="A7D3F1"/>
    <a:srgbClr val="016AB6"/>
    <a:srgbClr val="A5D3F1"/>
    <a:srgbClr val="4472C4"/>
    <a:srgbClr val="91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中間スタイル 4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9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E71FE-983B-4A2D-9708-FBC02725CDAD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90805-EA74-4DB7-AD8B-A2C7C2F891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987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669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938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203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5133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41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36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94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77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802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74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8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D719F6-C37B-41E0-9E32-5774ECB06A74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1A52C8-BA80-4156-8797-53DE63529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075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33007B-019D-B00D-DB3A-5ED3FBAE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58000" cy="456315"/>
          </a:xfrm>
          <a:solidFill>
            <a:srgbClr val="4472C4"/>
          </a:solidFill>
        </p:spPr>
        <p:txBody>
          <a:bodyPr>
            <a:no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おおたランニングフェスティバル２０２７協賛申込書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F4F9CED-8C79-7422-9F3C-A5E74DB43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94995"/>
              </p:ext>
            </p:extLst>
          </p:nvPr>
        </p:nvGraphicFramePr>
        <p:xfrm>
          <a:off x="-7466" y="3939985"/>
          <a:ext cx="6850534" cy="267639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32250">
                  <a:extLst>
                    <a:ext uri="{9D8B030D-6E8A-4147-A177-3AD203B41FA5}">
                      <a16:colId xmlns:a16="http://schemas.microsoft.com/office/drawing/2014/main" val="3492199764"/>
                    </a:ext>
                  </a:extLst>
                </a:gridCol>
                <a:gridCol w="5118284">
                  <a:extLst>
                    <a:ext uri="{9D8B030D-6E8A-4147-A177-3AD203B41FA5}">
                      <a16:colId xmlns:a16="http://schemas.microsoft.com/office/drawing/2014/main" val="804832236"/>
                    </a:ext>
                  </a:extLst>
                </a:gridCol>
              </a:tblGrid>
              <a:tr h="551714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企業・団体名称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30146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所在地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56778779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所在部署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957494496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担当者名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84644777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66801136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877783570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3428A99D-2AF9-B382-E456-716AE7C01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875898"/>
              </p:ext>
            </p:extLst>
          </p:nvPr>
        </p:nvGraphicFramePr>
        <p:xfrm>
          <a:off x="7466" y="7540235"/>
          <a:ext cx="6850534" cy="231591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32248">
                  <a:extLst>
                    <a:ext uri="{9D8B030D-6E8A-4147-A177-3AD203B41FA5}">
                      <a16:colId xmlns:a16="http://schemas.microsoft.com/office/drawing/2014/main" val="3492199764"/>
                    </a:ext>
                  </a:extLst>
                </a:gridCol>
                <a:gridCol w="5118286">
                  <a:extLst>
                    <a:ext uri="{9D8B030D-6E8A-4147-A177-3AD203B41FA5}">
                      <a16:colId xmlns:a16="http://schemas.microsoft.com/office/drawing/2014/main" val="804832236"/>
                    </a:ext>
                  </a:extLst>
                </a:gridCol>
              </a:tblGrid>
              <a:tr h="487117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企業・団体名称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3014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所在地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5677877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所在部署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95749449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担当者名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8464477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6680113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877783570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19E33B3-B384-BFDB-DD0A-2993D8B71B46}"/>
              </a:ext>
            </a:extLst>
          </p:cNvPr>
          <p:cNvSpPr txBox="1"/>
          <p:nvPr/>
        </p:nvSpPr>
        <p:spPr>
          <a:xfrm>
            <a:off x="7468" y="6752977"/>
            <a:ext cx="4909672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請求書発行（〇をつけてください）　　　　　必要　　・　　不要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2ED161C-4F11-DF27-338C-74A8D77D6558}"/>
              </a:ext>
            </a:extLst>
          </p:cNvPr>
          <p:cNvSpPr txBox="1"/>
          <p:nvPr/>
        </p:nvSpPr>
        <p:spPr>
          <a:xfrm>
            <a:off x="7466" y="7112041"/>
            <a:ext cx="490967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請求書発行先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（請求書発行が必要な場合で、申込先と異なる場合のみご記入ください。）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51E5BD-71BC-2C0E-EAE7-9C910B7BFA2F}"/>
              </a:ext>
            </a:extLst>
          </p:cNvPr>
          <p:cNvSpPr txBox="1"/>
          <p:nvPr/>
        </p:nvSpPr>
        <p:spPr>
          <a:xfrm>
            <a:off x="1" y="1380171"/>
            <a:ext cx="3975100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おおたランニングフェスティバル２０２７の協賛を申し込みます。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995F821-49BA-2D17-8A64-4AB6207FFEF2}"/>
              </a:ext>
            </a:extLst>
          </p:cNvPr>
          <p:cNvSpPr txBox="1"/>
          <p:nvPr/>
        </p:nvSpPr>
        <p:spPr>
          <a:xfrm>
            <a:off x="4190997" y="461496"/>
            <a:ext cx="2667003" cy="2923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申込日　令和８年　　月　　　日</a:t>
            </a: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5262492-9E12-1B84-A8FC-D4FC1A297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079295"/>
              </p:ext>
            </p:extLst>
          </p:nvPr>
        </p:nvGraphicFramePr>
        <p:xfrm>
          <a:off x="-7466" y="1669730"/>
          <a:ext cx="6865466" cy="8408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90591">
                  <a:extLst>
                    <a:ext uri="{9D8B030D-6E8A-4147-A177-3AD203B41FA5}">
                      <a16:colId xmlns:a16="http://schemas.microsoft.com/office/drawing/2014/main" val="3492199764"/>
                    </a:ext>
                  </a:extLst>
                </a:gridCol>
                <a:gridCol w="3574875">
                  <a:extLst>
                    <a:ext uri="{9D8B030D-6E8A-4147-A177-3AD203B41FA5}">
                      <a16:colId xmlns:a16="http://schemas.microsoft.com/office/drawing/2014/main" val="804832236"/>
                    </a:ext>
                  </a:extLst>
                </a:gridCol>
              </a:tblGrid>
              <a:tr h="420437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協賛種別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協賛金額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30146"/>
                  </a:ext>
                </a:extLst>
              </a:tr>
              <a:tr h="420437">
                <a:tc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56778779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4EE5D63-A562-0017-2A6E-A29CAFBBEBBF}"/>
              </a:ext>
            </a:extLst>
          </p:cNvPr>
          <p:cNvSpPr txBox="1"/>
          <p:nvPr/>
        </p:nvSpPr>
        <p:spPr>
          <a:xfrm>
            <a:off x="0" y="2629942"/>
            <a:ext cx="3975101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物品協賛の場合は以下の記載もお願いします。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8832EB80-2554-0FE5-A035-17BC16BA4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403167"/>
              </p:ext>
            </p:extLst>
          </p:nvPr>
        </p:nvGraphicFramePr>
        <p:xfrm>
          <a:off x="7466" y="2921513"/>
          <a:ext cx="6850534" cy="102122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52108">
                  <a:extLst>
                    <a:ext uri="{9D8B030D-6E8A-4147-A177-3AD203B41FA5}">
                      <a16:colId xmlns:a16="http://schemas.microsoft.com/office/drawing/2014/main" val="3492199764"/>
                    </a:ext>
                  </a:extLst>
                </a:gridCol>
                <a:gridCol w="883268">
                  <a:extLst>
                    <a:ext uri="{9D8B030D-6E8A-4147-A177-3AD203B41FA5}">
                      <a16:colId xmlns:a16="http://schemas.microsoft.com/office/drawing/2014/main" val="804832236"/>
                    </a:ext>
                  </a:extLst>
                </a:gridCol>
                <a:gridCol w="1379517">
                  <a:extLst>
                    <a:ext uri="{9D8B030D-6E8A-4147-A177-3AD203B41FA5}">
                      <a16:colId xmlns:a16="http://schemas.microsoft.com/office/drawing/2014/main" val="3562856372"/>
                    </a:ext>
                  </a:extLst>
                </a:gridCol>
                <a:gridCol w="1335641">
                  <a:extLst>
                    <a:ext uri="{9D8B030D-6E8A-4147-A177-3AD203B41FA5}">
                      <a16:colId xmlns:a16="http://schemas.microsoft.com/office/drawing/2014/main" val="1723708533"/>
                    </a:ext>
                  </a:extLst>
                </a:gridCol>
              </a:tblGrid>
              <a:tr h="567348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数量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単価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（市場価格）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備考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30146"/>
                  </a:ext>
                </a:extLst>
              </a:tr>
              <a:tr h="453878">
                <a:tc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56778779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99C4F40-32F3-516E-5CA8-72F44615EF30}"/>
              </a:ext>
            </a:extLst>
          </p:cNvPr>
          <p:cNvSpPr txBox="1"/>
          <p:nvPr/>
        </p:nvSpPr>
        <p:spPr>
          <a:xfrm>
            <a:off x="4190997" y="820560"/>
            <a:ext cx="2667003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提出期限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令和８年１０月３０日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kumimoji="1" lang="en-US" altLang="ja-JP" sz="140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41772D83-2DDB-2B09-D625-BEE3810A0FB3}"/>
              </a:ext>
            </a:extLst>
          </p:cNvPr>
          <p:cNvSpPr/>
          <p:nvPr/>
        </p:nvSpPr>
        <p:spPr>
          <a:xfrm>
            <a:off x="5204632" y="6647369"/>
            <a:ext cx="469900" cy="488214"/>
          </a:xfrm>
          <a:prstGeom prst="ellipse">
            <a:avLst/>
          </a:prstGeom>
          <a:noFill/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968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33007B-019D-B00D-DB3A-5ED3FBAE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58000" cy="456315"/>
          </a:xfrm>
          <a:solidFill>
            <a:srgbClr val="4472C4"/>
          </a:solidFill>
        </p:spPr>
        <p:txBody>
          <a:bodyPr>
            <a:noAutofit/>
          </a:bodyPr>
          <a:lstStyle/>
          <a:p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おおたランニングフェスティバル２０２７協賛申込書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F4F9CED-8C79-7422-9F3C-A5E74DB43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120068"/>
              </p:ext>
            </p:extLst>
          </p:nvPr>
        </p:nvGraphicFramePr>
        <p:xfrm>
          <a:off x="-7466" y="3939985"/>
          <a:ext cx="6850534" cy="267639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32250">
                  <a:extLst>
                    <a:ext uri="{9D8B030D-6E8A-4147-A177-3AD203B41FA5}">
                      <a16:colId xmlns:a16="http://schemas.microsoft.com/office/drawing/2014/main" val="3492199764"/>
                    </a:ext>
                  </a:extLst>
                </a:gridCol>
                <a:gridCol w="5118284">
                  <a:extLst>
                    <a:ext uri="{9D8B030D-6E8A-4147-A177-3AD203B41FA5}">
                      <a16:colId xmlns:a16="http://schemas.microsoft.com/office/drawing/2014/main" val="804832236"/>
                    </a:ext>
                  </a:extLst>
                </a:gridCol>
              </a:tblGrid>
              <a:tr h="551714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企業・団体名称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大田区役所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30146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所在地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大田区蒲田５－１３－１４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56778779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所在部署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スポーツ推進課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957494496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担当者名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蘭　笛洲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84644777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０３ー５７４４ー１４４１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66801136"/>
                  </a:ext>
                </a:extLst>
              </a:tr>
              <a:tr h="424936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otarunfes@city.ota.tokyo.jp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877783570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3428A99D-2AF9-B382-E456-716AE7C01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280217"/>
              </p:ext>
            </p:extLst>
          </p:nvPr>
        </p:nvGraphicFramePr>
        <p:xfrm>
          <a:off x="7466" y="7540235"/>
          <a:ext cx="6850534" cy="231591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32248">
                  <a:extLst>
                    <a:ext uri="{9D8B030D-6E8A-4147-A177-3AD203B41FA5}">
                      <a16:colId xmlns:a16="http://schemas.microsoft.com/office/drawing/2014/main" val="3492199764"/>
                    </a:ext>
                  </a:extLst>
                </a:gridCol>
                <a:gridCol w="5118286">
                  <a:extLst>
                    <a:ext uri="{9D8B030D-6E8A-4147-A177-3AD203B41FA5}">
                      <a16:colId xmlns:a16="http://schemas.microsoft.com/office/drawing/2014/main" val="804832236"/>
                    </a:ext>
                  </a:extLst>
                </a:gridCol>
              </a:tblGrid>
              <a:tr h="487117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企業・団体名称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3014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所在地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5677877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所在部署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95749449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担当者名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8464477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6680113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877783570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19E33B3-B384-BFDB-DD0A-2993D8B71B46}"/>
              </a:ext>
            </a:extLst>
          </p:cNvPr>
          <p:cNvSpPr txBox="1"/>
          <p:nvPr/>
        </p:nvSpPr>
        <p:spPr>
          <a:xfrm>
            <a:off x="7468" y="6752977"/>
            <a:ext cx="4909672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請求書発行（〇をつけてください）　　　　　必要　　・　　不要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2ED161C-4F11-DF27-338C-74A8D77D6558}"/>
              </a:ext>
            </a:extLst>
          </p:cNvPr>
          <p:cNvSpPr txBox="1"/>
          <p:nvPr/>
        </p:nvSpPr>
        <p:spPr>
          <a:xfrm>
            <a:off x="7466" y="7112041"/>
            <a:ext cx="490967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請求書発行先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（請求書発行が必要な場合で、申込先と異なる場合のみご記入ください。）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51E5BD-71BC-2C0E-EAE7-9C910B7BFA2F}"/>
              </a:ext>
            </a:extLst>
          </p:cNvPr>
          <p:cNvSpPr txBox="1"/>
          <p:nvPr/>
        </p:nvSpPr>
        <p:spPr>
          <a:xfrm>
            <a:off x="1" y="1380171"/>
            <a:ext cx="3975100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おおたランニングフェスティバル２０２７の協賛を申し込みます。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995F821-49BA-2D17-8A64-4AB6207FFEF2}"/>
              </a:ext>
            </a:extLst>
          </p:cNvPr>
          <p:cNvSpPr txBox="1"/>
          <p:nvPr/>
        </p:nvSpPr>
        <p:spPr>
          <a:xfrm>
            <a:off x="4190997" y="461496"/>
            <a:ext cx="2667003" cy="2923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申込日　令和８年　　月　　　日</a:t>
            </a: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5262492-9E12-1B84-A8FC-D4FC1A297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725588"/>
              </p:ext>
            </p:extLst>
          </p:nvPr>
        </p:nvGraphicFramePr>
        <p:xfrm>
          <a:off x="-7466" y="1669730"/>
          <a:ext cx="6865466" cy="8408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90591">
                  <a:extLst>
                    <a:ext uri="{9D8B030D-6E8A-4147-A177-3AD203B41FA5}">
                      <a16:colId xmlns:a16="http://schemas.microsoft.com/office/drawing/2014/main" val="3492199764"/>
                    </a:ext>
                  </a:extLst>
                </a:gridCol>
                <a:gridCol w="3574875">
                  <a:extLst>
                    <a:ext uri="{9D8B030D-6E8A-4147-A177-3AD203B41FA5}">
                      <a16:colId xmlns:a16="http://schemas.microsoft.com/office/drawing/2014/main" val="804832236"/>
                    </a:ext>
                  </a:extLst>
                </a:gridCol>
              </a:tblGrid>
              <a:tr h="420437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協賛種別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協賛金額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30146"/>
                  </a:ext>
                </a:extLst>
              </a:tr>
              <a:tr h="420437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ゴールドパートナー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200,000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56778779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4EE5D63-A562-0017-2A6E-A29CAFBBEBBF}"/>
              </a:ext>
            </a:extLst>
          </p:cNvPr>
          <p:cNvSpPr txBox="1"/>
          <p:nvPr/>
        </p:nvSpPr>
        <p:spPr>
          <a:xfrm>
            <a:off x="0" y="2629942"/>
            <a:ext cx="3975101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物品協賛の場合は以下の記載もお願いします。</a:t>
            </a:r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8832EB80-2554-0FE5-A035-17BC16BA4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468639"/>
              </p:ext>
            </p:extLst>
          </p:nvPr>
        </p:nvGraphicFramePr>
        <p:xfrm>
          <a:off x="7466" y="2921513"/>
          <a:ext cx="6850534" cy="102122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52108">
                  <a:extLst>
                    <a:ext uri="{9D8B030D-6E8A-4147-A177-3AD203B41FA5}">
                      <a16:colId xmlns:a16="http://schemas.microsoft.com/office/drawing/2014/main" val="3492199764"/>
                    </a:ext>
                  </a:extLst>
                </a:gridCol>
                <a:gridCol w="883268">
                  <a:extLst>
                    <a:ext uri="{9D8B030D-6E8A-4147-A177-3AD203B41FA5}">
                      <a16:colId xmlns:a16="http://schemas.microsoft.com/office/drawing/2014/main" val="804832236"/>
                    </a:ext>
                  </a:extLst>
                </a:gridCol>
                <a:gridCol w="1379517">
                  <a:extLst>
                    <a:ext uri="{9D8B030D-6E8A-4147-A177-3AD203B41FA5}">
                      <a16:colId xmlns:a16="http://schemas.microsoft.com/office/drawing/2014/main" val="3562856372"/>
                    </a:ext>
                  </a:extLst>
                </a:gridCol>
                <a:gridCol w="1335641">
                  <a:extLst>
                    <a:ext uri="{9D8B030D-6E8A-4147-A177-3AD203B41FA5}">
                      <a16:colId xmlns:a16="http://schemas.microsoft.com/office/drawing/2014/main" val="1723708533"/>
                    </a:ext>
                  </a:extLst>
                </a:gridCol>
              </a:tblGrid>
              <a:tr h="567348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数量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単価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（市場価格）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備考</a:t>
                      </a:r>
                    </a:p>
                  </a:txBody>
                  <a:tcPr anchor="ctr" anchorCtr="1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30146"/>
                  </a:ext>
                </a:extLst>
              </a:tr>
              <a:tr h="453878">
                <a:tc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56778779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99C4F40-32F3-516E-5CA8-72F44615EF30}"/>
              </a:ext>
            </a:extLst>
          </p:cNvPr>
          <p:cNvSpPr txBox="1"/>
          <p:nvPr/>
        </p:nvSpPr>
        <p:spPr>
          <a:xfrm>
            <a:off x="4190997" y="820560"/>
            <a:ext cx="2667003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提出期限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令和８年１０月３０日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水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DB8EBE4A-00C0-985C-A41B-B001F808C5EF}"/>
              </a:ext>
            </a:extLst>
          </p:cNvPr>
          <p:cNvSpPr/>
          <p:nvPr/>
        </p:nvSpPr>
        <p:spPr>
          <a:xfrm>
            <a:off x="2707337" y="6647369"/>
            <a:ext cx="469900" cy="488214"/>
          </a:xfrm>
          <a:prstGeom prst="ellipse">
            <a:avLst/>
          </a:prstGeom>
          <a:noFill/>
          <a:ln w="222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F958B24-E62A-9D64-6C0C-3F01F97F15EA}"/>
              </a:ext>
            </a:extLst>
          </p:cNvPr>
          <p:cNvSpPr txBox="1"/>
          <p:nvPr/>
        </p:nvSpPr>
        <p:spPr>
          <a:xfrm>
            <a:off x="507997" y="592913"/>
            <a:ext cx="158750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記載例</a:t>
            </a:r>
            <a:endParaRPr kumimoji="1"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7985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2236</TotalTime>
  <Words>233</Words>
  <Application>Microsoft Office PowerPoint</Application>
  <PresentationFormat>A4 210 x 297 mm</PresentationFormat>
  <Paragraphs>65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Meiryo UI</vt:lpstr>
      <vt:lpstr>游ゴシック</vt:lpstr>
      <vt:lpstr>Arial</vt:lpstr>
      <vt:lpstr>Office テーマ</vt:lpstr>
      <vt:lpstr>おおたランニングフェスティバル２０２７協賛申込書</vt:lpstr>
      <vt:lpstr>（記載例）おおたランニングフェスティバル２０２７協賛申込書</vt:lpstr>
    </vt:vector>
  </TitlesOfParts>
  <Company>ota-ku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大田区制80周年記念事業 おおたランニングフェスティバル2027</dc:title>
  <dc:creator>二宮 大</dc:creator>
  <cp:lastModifiedBy>小寺</cp:lastModifiedBy>
  <cp:revision>87</cp:revision>
  <cp:lastPrinted>2026-06-30T05:30:46Z</cp:lastPrinted>
  <dcterms:created xsi:type="dcterms:W3CDTF">2026-06-17T00:41:08Z</dcterms:created>
  <dcterms:modified xsi:type="dcterms:W3CDTF">2026-07-15T05:23:19Z</dcterms:modified>
</cp:coreProperties>
</file>